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10" r:id="rId3"/>
    <p:sldId id="291" r:id="rId4"/>
    <p:sldId id="272" r:id="rId5"/>
    <p:sldId id="296" r:id="rId6"/>
    <p:sldId id="297" r:id="rId7"/>
    <p:sldId id="312" r:id="rId8"/>
    <p:sldId id="259" r:id="rId9"/>
    <p:sldId id="295" r:id="rId10"/>
    <p:sldId id="294" r:id="rId11"/>
    <p:sldId id="283" r:id="rId12"/>
    <p:sldId id="284" r:id="rId13"/>
    <p:sldId id="279" r:id="rId14"/>
    <p:sldId id="299" r:id="rId15"/>
    <p:sldId id="271" r:id="rId16"/>
    <p:sldId id="298" r:id="rId17"/>
    <p:sldId id="261" r:id="rId18"/>
    <p:sldId id="270" r:id="rId19"/>
    <p:sldId id="292" r:id="rId20"/>
    <p:sldId id="293" r:id="rId21"/>
    <p:sldId id="301" r:id="rId22"/>
    <p:sldId id="274" r:id="rId23"/>
    <p:sldId id="275" r:id="rId24"/>
    <p:sldId id="300" r:id="rId25"/>
    <p:sldId id="302" r:id="rId26"/>
    <p:sldId id="287" r:id="rId27"/>
    <p:sldId id="288" r:id="rId28"/>
    <p:sldId id="289" r:id="rId29"/>
    <p:sldId id="309" r:id="rId30"/>
    <p:sldId id="304" r:id="rId31"/>
    <p:sldId id="303" r:id="rId32"/>
    <p:sldId id="305" r:id="rId33"/>
    <p:sldId id="306" r:id="rId34"/>
    <p:sldId id="307" r:id="rId35"/>
    <p:sldId id="311" r:id="rId36"/>
    <p:sldId id="278" r:id="rId37"/>
    <p:sldId id="313" r:id="rId38"/>
    <p:sldId id="262" r:id="rId39"/>
    <p:sldId id="31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53" autoAdjust="0"/>
  </p:normalViewPr>
  <p:slideViewPr>
    <p:cSldViewPr snapToGrid="0" showGuides="1">
      <p:cViewPr varScale="1">
        <p:scale>
          <a:sx n="104" d="100"/>
          <a:sy n="104" d="100"/>
        </p:scale>
        <p:origin x="-2106" y="-84"/>
      </p:cViewPr>
      <p:guideLst>
        <p:guide orient="horz" pos="25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D8DC6-6C5A-4CA6-8C0C-F1858513CADF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873BF-BF5D-43DC-A794-5ECE85535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73BF-BF5D-43DC-A794-5ECE855356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9A54-C9D8-4A3C-9C73-2FF6DB2A9EC8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B341-5388-4A41-8F27-7EA3E9BCBE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site.oddl.fsu.edu/Mediasite/Play/93aa9659299a495c8d9ed939cc25911f1d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geoset.fs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216" y="542577"/>
            <a:ext cx="7772400" cy="1470025"/>
          </a:xfrm>
        </p:spPr>
        <p:txBody>
          <a:bodyPr/>
          <a:lstStyle/>
          <a:p>
            <a:r>
              <a:rPr lang="en-US" dirty="0" smtClean="0"/>
              <a:t>CHM 5710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87" y="2992375"/>
            <a:ext cx="9097937" cy="10289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Part 2: Chemical Applications of Group Theory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3044" y="4379224"/>
            <a:ext cx="6400800" cy="186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Hours: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1:00-2:00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baseline="0" dirty="0" smtClean="0"/>
              <a:t>Office: CSL 5006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0529" y="2336890"/>
            <a:ext cx="5293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Inorganic and Materials Chemistry</a:t>
            </a:r>
            <a:endParaRPr lang="en-US" sz="28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55983" y="3999865"/>
            <a:ext cx="6400800" cy="44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11:15 – 12:05 am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6073" y="1644134"/>
            <a:ext cx="4969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Chemical Structure and Bonding</a:t>
            </a:r>
            <a:endParaRPr lang="en-US" sz="2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27504" y="1716024"/>
            <a:ext cx="4794504" cy="396240"/>
            <a:chOff x="2127504" y="1716024"/>
            <a:chExt cx="4794504" cy="3962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0552" y="1737360"/>
              <a:ext cx="4791456" cy="3749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27504" y="1716024"/>
              <a:ext cx="4791456" cy="3749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3130" y="244856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Group Theory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" y="975360"/>
            <a:ext cx="809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theory (chemistry)- The mathematical application of symmetry to an object to obtain knowledge of its physical properties. </a:t>
            </a:r>
            <a:endParaRPr lang="en-US" sz="2000" dirty="0"/>
          </a:p>
        </p:txBody>
      </p:sp>
      <p:pic>
        <p:nvPicPr>
          <p:cNvPr id="13" name="Picture 2" descr="symmetry"/>
          <p:cNvPicPr>
            <a:picLocks noChangeAspect="1" noChangeArrowheads="1"/>
          </p:cNvPicPr>
          <p:nvPr/>
        </p:nvPicPr>
        <p:blipFill>
          <a:blip r:embed="rId3" cstate="print"/>
          <a:srcRect l="3253" t="4193" r="6931" b="3871"/>
          <a:stretch>
            <a:fillRect/>
          </a:stretch>
        </p:blipFill>
        <p:spPr bwMode="auto">
          <a:xfrm>
            <a:off x="6303328" y="3769359"/>
            <a:ext cx="1778233" cy="2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india001"/>
          <p:cNvPicPr>
            <a:picLocks noChangeAspect="1" noChangeArrowheads="1"/>
          </p:cNvPicPr>
          <p:nvPr/>
        </p:nvPicPr>
        <p:blipFill>
          <a:blip r:embed="rId4" cstate="print"/>
          <a:srcRect l="5536" t="5350" r="3406" b="28639"/>
          <a:stretch>
            <a:fillRect/>
          </a:stretch>
        </p:blipFill>
        <p:spPr bwMode="auto">
          <a:xfrm>
            <a:off x="3604419" y="1939310"/>
            <a:ext cx="1935162" cy="21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92015" y="2769515"/>
            <a:ext cx="1871662" cy="1728787"/>
          </a:xfrm>
          <a:custGeom>
            <a:avLst/>
            <a:gdLst>
              <a:gd name="T0" fmla="*/ 941030 w 21600"/>
              <a:gd name="T1" fmla="*/ 175040 h 21600"/>
              <a:gd name="T2" fmla="*/ 253714 w 21600"/>
              <a:gd name="T3" fmla="*/ 864394 h 21600"/>
              <a:gd name="T4" fmla="*/ 941030 w 21600"/>
              <a:gd name="T5" fmla="*/ 1728787 h 21600"/>
              <a:gd name="T6" fmla="*/ 1617948 w 21600"/>
              <a:gd name="T7" fmla="*/ 8643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428105" y="1849120"/>
            <a:ext cx="1151255" cy="1193800"/>
          </a:xfrm>
          <a:prstGeom prst="star8">
            <a:avLst>
              <a:gd name="adj" fmla="val 992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8" descr="DaVinci'sHumanBody-symmet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1685" y="4306069"/>
            <a:ext cx="19542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48" y="966449"/>
            <a:ext cx="38481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03" y="3337397"/>
            <a:ext cx="3857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17897" y="6488668"/>
            <a:ext cx="450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Through the Eyes of a Chemist</a:t>
            </a: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8484" y="809182"/>
            <a:ext cx="3085546" cy="327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9916" y="4231759"/>
            <a:ext cx="3558661" cy="20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Symmetry Cliché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7897" y="6488668"/>
            <a:ext cx="450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Through the Eyes of a Chemist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939321"/>
            <a:ext cx="41243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705" y="3332136"/>
            <a:ext cx="3175034" cy="3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021" y="946295"/>
            <a:ext cx="2873440" cy="276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92848"/>
            <a:ext cx="4191110" cy="23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Symmetry Cliché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08" y="1099057"/>
            <a:ext cx="8783523" cy="4814064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1800"/>
              </a:spcAft>
            </a:pPr>
            <a:r>
              <a:rPr lang="en-US" sz="2000" dirty="0" smtClean="0"/>
              <a:t>Symmetry (group theory) in cryptography</a:t>
            </a:r>
          </a:p>
          <a:p>
            <a:pPr marL="228600" indent="-228600">
              <a:spcAft>
                <a:spcPts val="1800"/>
              </a:spcAft>
            </a:pPr>
            <a:r>
              <a:rPr lang="en-US" sz="2000" dirty="0" smtClean="0"/>
              <a:t>Symmetry breaking of strong and weak forces in the early universe</a:t>
            </a:r>
          </a:p>
          <a:p>
            <a:pPr marL="228600" indent="-228600">
              <a:spcAft>
                <a:spcPts val="1800"/>
              </a:spcAft>
            </a:pPr>
            <a:r>
              <a:rPr lang="en-US" sz="2000" dirty="0" smtClean="0"/>
              <a:t>Symmetry (group theory) was used to predicted the existence of many elementary particles before they were found experimentally</a:t>
            </a:r>
          </a:p>
          <a:p>
            <a:pPr marL="228600" indent="-228600">
              <a:spcAft>
                <a:spcPts val="1800"/>
              </a:spcAft>
            </a:pPr>
            <a:r>
              <a:rPr lang="en-US" sz="2000" dirty="0" smtClean="0"/>
              <a:t>Modern particle physics would not exist without group theory</a:t>
            </a:r>
          </a:p>
          <a:p>
            <a:pPr marL="228600" indent="-228600">
              <a:spcAft>
                <a:spcPts val="1800"/>
              </a:spcAft>
            </a:pPr>
            <a:r>
              <a:rPr lang="en-US" sz="2000" dirty="0" smtClean="0"/>
              <a:t>X-ray crystallography</a:t>
            </a:r>
          </a:p>
          <a:p>
            <a:pPr marL="228600" indent="-228600">
              <a:spcAft>
                <a:spcPts val="1800"/>
              </a:spcAft>
            </a:pPr>
            <a:r>
              <a:rPr lang="en-US" sz="2000" dirty="0" smtClean="0"/>
              <a:t>Spectroscopy</a:t>
            </a:r>
          </a:p>
          <a:p>
            <a:pPr marL="228600" indent="-228600">
              <a:spcAft>
                <a:spcPts val="1800"/>
              </a:spcAft>
            </a:pPr>
            <a:r>
              <a:rPr lang="en-US" sz="2000" dirty="0" err="1" smtClean="0"/>
              <a:t>Quasicrystals</a:t>
            </a:r>
            <a:r>
              <a:rPr lang="en-US" sz="2000" dirty="0" smtClean="0"/>
              <a:t>-Periodic structure that lacks translational symmetry, has only local symmetry. (2011 Nobel Prize in chemistry, Dan </a:t>
            </a:r>
            <a:r>
              <a:rPr lang="en-US" sz="2000" dirty="0" err="1" smtClean="0"/>
              <a:t>Shechtman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Applications of 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6344" y="3888431"/>
            <a:ext cx="8191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Who has covered group theory in Inorganic Chemistry?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Group Theory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306" y="2568647"/>
            <a:ext cx="4925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Who has heard of group theory?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939712" y="3250383"/>
            <a:ext cx="5244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Who has had Inorganic Chemistry?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" y="975360"/>
            <a:ext cx="809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theory (chemistry)- The mathematical application of symmetry to an object to obtain knowledge of its physical properties.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What could be covered?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006" y="1007677"/>
            <a:ext cx="8717754" cy="578936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Definitions and Theorems of Group Theory</a:t>
            </a:r>
          </a:p>
          <a:p>
            <a:pPr>
              <a:spcAft>
                <a:spcPts val="600"/>
              </a:spcAft>
              <a:tabLst>
                <a:tab pos="3890963" algn="l"/>
              </a:tabLst>
            </a:pPr>
            <a:r>
              <a:rPr lang="en-US" sz="2000" dirty="0" smtClean="0"/>
              <a:t>Symmetry Elements/Operations</a:t>
            </a:r>
          </a:p>
          <a:p>
            <a:pPr>
              <a:spcAft>
                <a:spcPts val="600"/>
              </a:spcAft>
              <a:tabLst>
                <a:tab pos="3890963" algn="l"/>
              </a:tabLst>
            </a:pPr>
            <a:r>
              <a:rPr lang="en-US" sz="2000" dirty="0" smtClean="0"/>
              <a:t>Symmetry Classifications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Dipoles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Optical Isomers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Representations of Groups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Irreducible Representations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Molecular Orbital Theory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Symmetry-Adapted Linear Combinations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Projection Operators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Polarizations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Orbital Diagrams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Term Symbols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Expansion coefficients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Crystal Field Theory</a:t>
            </a:r>
          </a:p>
          <a:p>
            <a:pPr marL="457200">
              <a:spcAft>
                <a:spcPts val="600"/>
              </a:spcAft>
            </a:pPr>
            <a:r>
              <a:rPr lang="en-US" sz="2000" dirty="0" err="1" smtClean="0"/>
              <a:t>Ligand</a:t>
            </a:r>
            <a:r>
              <a:rPr lang="en-US" sz="2000" dirty="0" smtClean="0"/>
              <a:t> Field Theory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VSEPR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Selection Rules</a:t>
            </a:r>
          </a:p>
          <a:p>
            <a:pPr marL="457200">
              <a:spcAft>
                <a:spcPts val="600"/>
              </a:spcAft>
            </a:pPr>
            <a:r>
              <a:rPr lang="en-US" sz="2000" dirty="0" err="1" smtClean="0"/>
              <a:t>Vibrational</a:t>
            </a:r>
            <a:r>
              <a:rPr lang="en-US" sz="2000" dirty="0" smtClean="0"/>
              <a:t> Modes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Infrared Spectroscopy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Raman Spectroscopy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Electronic Spectroscopy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Fluorescence</a:t>
            </a:r>
          </a:p>
          <a:p>
            <a:pPr marL="457200">
              <a:spcAft>
                <a:spcPts val="600"/>
              </a:spcAft>
            </a:pPr>
            <a:r>
              <a:rPr lang="en-US" sz="2000" dirty="0" err="1" smtClean="0"/>
              <a:t>Phosphorescene</a:t>
            </a:r>
            <a:endParaRPr lang="en-US" sz="2000" dirty="0" smtClean="0"/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X-ray Crystallography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Space Groups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Lattice Symmetry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3-D Space Groups</a:t>
            </a:r>
          </a:p>
          <a:p>
            <a:pPr marL="457200">
              <a:spcAft>
                <a:spcPts val="600"/>
              </a:spcAft>
            </a:pPr>
            <a:r>
              <a:rPr lang="en-US" sz="2000" dirty="0" smtClean="0"/>
              <a:t>etc…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What will be covered?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006" y="1058477"/>
            <a:ext cx="8717754" cy="51706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Intro to Symmetry Elements and Operations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Point Groups Types/Assignments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Dipole Moments and </a:t>
            </a:r>
            <a:r>
              <a:rPr lang="en-US" sz="2000" dirty="0" err="1" smtClean="0"/>
              <a:t>Chirality</a:t>
            </a:r>
            <a:endParaRPr lang="en-US" sz="20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Rules that Govern Symmetry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Character Tables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Using Character Tables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Orbital Diagrams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Electronic Spectroscopy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Vibrational</a:t>
            </a:r>
            <a:r>
              <a:rPr lang="en-US" sz="2000" dirty="0" smtClean="0"/>
              <a:t> Spectroscopy</a:t>
            </a:r>
          </a:p>
          <a:p>
            <a:pPr marL="457200" indent="-457200"/>
            <a:r>
              <a:rPr lang="en-US" sz="2000" dirty="0" smtClean="0"/>
              <a:t>		-Infrared</a:t>
            </a:r>
          </a:p>
          <a:p>
            <a:pPr marL="457200" indent="-457200">
              <a:spcAft>
                <a:spcPts val="1200"/>
              </a:spcAft>
            </a:pPr>
            <a:r>
              <a:rPr lang="en-US" sz="2000" dirty="0" smtClean="0"/>
              <a:t>		-Raman</a:t>
            </a:r>
          </a:p>
          <a:p>
            <a:pPr marL="457200" indent="-457200">
              <a:spcAft>
                <a:spcPts val="1200"/>
              </a:spcAft>
              <a:buAutoNum type="arabicParenR" startAt="9"/>
            </a:pPr>
            <a:r>
              <a:rPr lang="en-US" sz="2000" dirty="0" smtClean="0"/>
              <a:t>Crystallography (maybe)</a:t>
            </a:r>
            <a:endParaRPr lang="en-US" sz="2000" dirty="0"/>
          </a:p>
        </p:txBody>
      </p:sp>
      <p:pic>
        <p:nvPicPr>
          <p:cNvPr id="62466" name="Picture 2" descr="http://www.iucr.org/education/pamphlets/13/full-text/im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864" y="1470313"/>
            <a:ext cx="3724930" cy="2610705"/>
          </a:xfrm>
          <a:prstGeom prst="rect">
            <a:avLst/>
          </a:prstGeom>
          <a:noFill/>
        </p:spPr>
      </p:pic>
      <p:pic>
        <p:nvPicPr>
          <p:cNvPr id="9218" name="Picture 2" descr="http://philadelphiasymmetry.org/wp-content/uploads/2013/07/Novice-ending-12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592" y="4428490"/>
            <a:ext cx="3161919" cy="210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97" y="925700"/>
            <a:ext cx="7577808" cy="235383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Turn you all into group theorists?</a:t>
            </a:r>
          </a:p>
          <a:p>
            <a:r>
              <a:rPr lang="en-US" sz="2400" dirty="0" smtClean="0"/>
              <a:t>Overview of group theory (in chemistry)</a:t>
            </a:r>
          </a:p>
          <a:p>
            <a:pPr lvl="1"/>
            <a:r>
              <a:rPr lang="en-US" sz="2000" dirty="0" smtClean="0"/>
              <a:t>Learn about the tools that are available</a:t>
            </a:r>
          </a:p>
          <a:p>
            <a:pPr lvl="1"/>
            <a:r>
              <a:rPr lang="en-US" sz="2000" dirty="0" smtClean="0"/>
              <a:t>Learn some of the language</a:t>
            </a:r>
          </a:p>
          <a:p>
            <a:pPr lvl="1"/>
            <a:r>
              <a:rPr lang="en-US" sz="2000" dirty="0" smtClean="0"/>
              <a:t>To appreciate the foundations of current knowledge/technology</a:t>
            </a:r>
          </a:p>
          <a:p>
            <a:r>
              <a:rPr lang="en-US" sz="2400" dirty="0" smtClean="0"/>
              <a:t>Fill your toolbox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724619" y="4511915"/>
            <a:ext cx="1443982" cy="122457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Physical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59223" y="4337157"/>
            <a:ext cx="1443982" cy="1224578"/>
          </a:xfrm>
          <a:prstGeom prst="ellipse">
            <a:avLst/>
          </a:prstGeom>
          <a:solidFill>
            <a:srgbClr val="00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Analytical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9308" y="4767664"/>
            <a:ext cx="1443982" cy="1224578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6992" y="4719017"/>
            <a:ext cx="1443982" cy="1224578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Biochem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5520" y="4514979"/>
            <a:ext cx="1443982" cy="1224578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291" y="3198219"/>
            <a:ext cx="377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/>
              <a:t>How we teach chemistry</a:t>
            </a:r>
            <a:endParaRPr lang="en-US" sz="2800" u="sng" dirty="0"/>
          </a:p>
        </p:txBody>
      </p:sp>
      <p:sp>
        <p:nvSpPr>
          <p:cNvPr id="18" name="Oval 17"/>
          <p:cNvSpPr/>
          <p:nvPr/>
        </p:nvSpPr>
        <p:spPr>
          <a:xfrm>
            <a:off x="7973008" y="5073322"/>
            <a:ext cx="152400" cy="139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063150" y="5220994"/>
            <a:ext cx="205361" cy="722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85774" y="5866664"/>
            <a:ext cx="143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Course Goals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09001" y="3194975"/>
            <a:ext cx="116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/>
              <a:t>Reality</a:t>
            </a:r>
            <a:endParaRPr lang="en-US" sz="2800" u="sng" dirty="0"/>
          </a:p>
        </p:txBody>
      </p:sp>
      <p:sp>
        <p:nvSpPr>
          <p:cNvPr id="25" name="Oval 24"/>
          <p:cNvSpPr/>
          <p:nvPr/>
        </p:nvSpPr>
        <p:spPr>
          <a:xfrm>
            <a:off x="116736" y="4226564"/>
            <a:ext cx="1443982" cy="122457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Physical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28346" y="3684218"/>
            <a:ext cx="1443982" cy="1224578"/>
          </a:xfrm>
          <a:prstGeom prst="ellipse">
            <a:avLst/>
          </a:prstGeom>
          <a:solidFill>
            <a:srgbClr val="00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Analytical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06874" y="5328621"/>
            <a:ext cx="1443982" cy="1224578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13043" y="5396707"/>
            <a:ext cx="1443982" cy="1224578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Biochem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27681" y="4161536"/>
            <a:ext cx="1443982" cy="1224578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26179" y="5543550"/>
            <a:ext cx="152400" cy="139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025255" y="5683251"/>
            <a:ext cx="60587" cy="3111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90000" y="5990527"/>
            <a:ext cx="143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answer is here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20" grpId="0"/>
      <p:bldP spid="24" grpId="0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Disclaimer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02" y="4681349"/>
            <a:ext cx="539397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But…</a:t>
            </a:r>
          </a:p>
          <a:p>
            <a:pPr marL="228600"/>
            <a:r>
              <a:rPr lang="en-US" sz="2000" dirty="0" smtClean="0"/>
              <a:t>Used in crystallography</a:t>
            </a:r>
          </a:p>
          <a:p>
            <a:pPr marL="228600"/>
            <a:r>
              <a:rPr lang="en-US" sz="2000" dirty="0" smtClean="0"/>
              <a:t>Tuning </a:t>
            </a:r>
            <a:r>
              <a:rPr lang="en-US" sz="2000" dirty="0" err="1" smtClean="0"/>
              <a:t>ligands</a:t>
            </a:r>
            <a:endParaRPr lang="en-US" sz="2000" dirty="0" smtClean="0"/>
          </a:p>
          <a:p>
            <a:pPr marL="228600"/>
            <a:r>
              <a:rPr lang="en-US" sz="2000" dirty="0" smtClean="0"/>
              <a:t>Foundational to our current working knowledge</a:t>
            </a:r>
          </a:p>
          <a:p>
            <a:pPr marL="228600"/>
            <a:r>
              <a:rPr lang="en-US" sz="2000" dirty="0" smtClean="0"/>
              <a:t>Build your conceptual framework</a:t>
            </a:r>
          </a:p>
          <a:p>
            <a:pPr marL="228600"/>
            <a:r>
              <a:rPr lang="en-US" sz="2000" dirty="0" smtClean="0"/>
              <a:t>If you teach!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9320" y="1046480"/>
            <a:ext cx="478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am I going to use this?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188" y="1732090"/>
            <a:ext cx="5064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Maybe never… at least not directly</a:t>
            </a:r>
          </a:p>
          <a:p>
            <a:pPr marL="457200">
              <a:spcAft>
                <a:spcPts val="1200"/>
              </a:spcAft>
            </a:pPr>
            <a:r>
              <a:rPr lang="en-US" sz="2000" dirty="0" smtClean="0"/>
              <a:t>deriving character tables</a:t>
            </a:r>
          </a:p>
          <a:p>
            <a:pPr marL="457200">
              <a:spcAft>
                <a:spcPts val="1200"/>
              </a:spcAft>
            </a:pPr>
            <a:r>
              <a:rPr lang="en-US" sz="2000" dirty="0" smtClean="0"/>
              <a:t>predicting/interpreting IR</a:t>
            </a:r>
          </a:p>
          <a:p>
            <a:pPr marL="457200">
              <a:spcAft>
                <a:spcPts val="1200"/>
              </a:spcAft>
            </a:pPr>
            <a:r>
              <a:rPr lang="en-US" sz="2000" dirty="0" smtClean="0"/>
              <a:t>orbital diagrams</a:t>
            </a:r>
          </a:p>
          <a:p>
            <a:pPr marL="457200">
              <a:spcAft>
                <a:spcPts val="1200"/>
              </a:spcAft>
            </a:pPr>
            <a:r>
              <a:rPr lang="en-US" sz="2000" dirty="0" smtClean="0"/>
              <a:t>solving structures from IR	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82815" y="2304690"/>
            <a:ext cx="1776047" cy="1659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56477" y="2154124"/>
            <a:ext cx="232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Inorg. Chem. text book</a:t>
            </a:r>
          </a:p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725" y="2785949"/>
            <a:ext cx="4286968" cy="2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1134208" y="3965353"/>
            <a:ext cx="219807" cy="342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3869" y="4299435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XRD and NMR</a:t>
            </a:r>
          </a:p>
        </p:txBody>
      </p:sp>
      <p:cxnSp>
        <p:nvCxnSpPr>
          <p:cNvPr id="22" name="Straight Arrow Connector 21"/>
          <p:cNvCxnSpPr>
            <a:endCxn id="31" idx="1"/>
          </p:cNvCxnSpPr>
          <p:nvPr/>
        </p:nvCxnSpPr>
        <p:spPr>
          <a:xfrm flipV="1">
            <a:off x="2280139" y="3385050"/>
            <a:ext cx="801733" cy="293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79431" y="3050931"/>
            <a:ext cx="483577" cy="3341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081872" y="3200384"/>
            <a:ext cx="1701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DFT calculations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45281" y="5484383"/>
            <a:ext cx="35635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Also</a:t>
            </a:r>
          </a:p>
          <a:p>
            <a:pPr marL="228600"/>
            <a:r>
              <a:rPr lang="en-US" sz="2400" dirty="0" smtClean="0">
                <a:solidFill>
                  <a:srgbClr val="0000FF"/>
                </a:solidFill>
              </a:rPr>
              <a:t>Group theory is amazing!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20" grpId="0"/>
      <p:bldP spid="31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42" y="254000"/>
            <a:ext cx="698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u="sng" dirty="0" smtClean="0"/>
              <a:t>Symmetry in Chemistry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0240" y="1178561"/>
            <a:ext cx="7848600" cy="130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the following Raman and IR spectra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Fe(CO)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your character tables, is the molecule square pyramidal 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bipyramidal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701" y="3023268"/>
            <a:ext cx="5869940" cy="262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00100" y="6456045"/>
            <a:ext cx="7543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Symmetry of Spectroscopy of Molecules </a:t>
            </a:r>
            <a:r>
              <a:rPr lang="en-US" sz="1400" dirty="0"/>
              <a:t>by K. </a:t>
            </a:r>
            <a:r>
              <a:rPr lang="en-US" sz="1400" dirty="0" err="1"/>
              <a:t>Veera</a:t>
            </a:r>
            <a:r>
              <a:rPr lang="en-US" sz="1400" dirty="0"/>
              <a:t> Reddy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20420" y="2708593"/>
          <a:ext cx="1562100" cy="1071562"/>
        </p:xfrm>
        <a:graphic>
          <a:graphicData uri="http://schemas.openxmlformats.org/presentationml/2006/ole">
            <p:oleObj spid="_x0000_s3074" name="CS ChemDraw Drawing" r:id="rId4" imgW="1846080" imgH="1269000" progId="ChemDraw.Document.6.0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28040" y="4562475"/>
          <a:ext cx="1495425" cy="1266825"/>
        </p:xfrm>
        <a:graphic>
          <a:graphicData uri="http://schemas.openxmlformats.org/presentationml/2006/ole">
            <p:oleObj spid="_x0000_s3075" name="CS ChemDraw Drawing" r:id="rId5" imgW="1749960" imgH="1484640" progId="ChemDraw.Document.6.0">
              <p:embed/>
            </p:oleObj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40498" y="4091940"/>
            <a:ext cx="39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999" y="2528063"/>
            <a:ext cx="7746023" cy="102898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Syllabus Day!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90" y="929640"/>
            <a:ext cx="8824126" cy="13868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balloon animals + 200 year old math = structure of Fe(CO)</a:t>
            </a:r>
            <a:r>
              <a:rPr lang="en-US" sz="2800" baseline="-25000" dirty="0" smtClean="0"/>
              <a:t>5</a:t>
            </a:r>
            <a:endParaRPr lang="en-US" sz="28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74" y="1634643"/>
            <a:ext cx="2447500" cy="106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149" y="2917792"/>
            <a:ext cx="2507738" cy="205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s://c2.staticflickr.com/6/5051/5564826505_7811691b15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8940" y="1874680"/>
            <a:ext cx="2314160" cy="15367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54842" y="254000"/>
            <a:ext cx="698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u="sng" dirty="0" smtClean="0"/>
              <a:t>Symmetry in Chemistry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8617" y="6243335"/>
            <a:ext cx="408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/>
            <a:r>
              <a:rPr lang="en-US" sz="2800" dirty="0" smtClean="0">
                <a:solidFill>
                  <a:srgbClr val="0000FF"/>
                </a:solidFill>
              </a:rPr>
              <a:t>Group theory is amazing!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425692" y="1693609"/>
          <a:ext cx="1562100" cy="1071562"/>
        </p:xfrm>
        <a:graphic>
          <a:graphicData uri="http://schemas.openxmlformats.org/presentationml/2006/ole">
            <p:oleObj spid="_x0000_s76801" name="CS ChemDraw Drawing" r:id="rId6" imgW="1846080" imgH="1269000" progId="ChemDraw.Document.6.0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433312" y="3547491"/>
          <a:ext cx="1495425" cy="1266825"/>
        </p:xfrm>
        <a:graphic>
          <a:graphicData uri="http://schemas.openxmlformats.org/presentationml/2006/ole">
            <p:oleObj spid="_x0000_s76802" name="CS ChemDraw Drawing" r:id="rId7" imgW="1749960" imgH="1484640" progId="ChemDraw.Document.6.0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045770" y="3076956"/>
            <a:ext cx="39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54" y="1052640"/>
            <a:ext cx="7634288" cy="551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88442" y="2384835"/>
            <a:ext cx="253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Office Hours:</a:t>
            </a:r>
          </a:p>
          <a:p>
            <a:pPr marL="346075"/>
            <a:r>
              <a:rPr lang="en-US" sz="2400" dirty="0" smtClean="0">
                <a:solidFill>
                  <a:srgbClr val="FF0000"/>
                </a:solidFill>
              </a:rPr>
              <a:t>1:00-2:00 MWF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65529" y="3362960"/>
            <a:ext cx="3698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54" y="1052640"/>
            <a:ext cx="7634288" cy="551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787061" y="4565405"/>
            <a:ext cx="6627889" cy="6985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Optional 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196" y="1280110"/>
            <a:ext cx="2660576" cy="3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http://images.betterworldbooks.com/047/Chemical-Applications-of-Group-Theory-978047151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798" y="1282016"/>
            <a:ext cx="2640788" cy="3926435"/>
          </a:xfrm>
          <a:prstGeom prst="rect">
            <a:avLst/>
          </a:prstGeom>
          <a:noFill/>
        </p:spPr>
      </p:pic>
      <p:pic>
        <p:nvPicPr>
          <p:cNvPr id="12295" name="Picture 7" descr="http://images.betterworldbooks.com/048/Symmetry-and-Spectroscopy-9780486661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6289" y="1299867"/>
            <a:ext cx="2651422" cy="391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Infinite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60" y="1282397"/>
            <a:ext cx="8160880" cy="440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54" y="1052640"/>
            <a:ext cx="7634288" cy="551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75853" y="5048052"/>
            <a:ext cx="3859977" cy="11056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800600" y="5454134"/>
            <a:ext cx="121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Due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98" y="1052141"/>
            <a:ext cx="7654003" cy="14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Syllabus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60" y="3241291"/>
            <a:ext cx="7855679" cy="198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307625" y="4517768"/>
            <a:ext cx="247135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11744" y="4744309"/>
            <a:ext cx="247135" cy="2471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4132" y="4509530"/>
            <a:ext cx="247135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0392" y="4736071"/>
            <a:ext cx="247135" cy="2471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alf Frame 13"/>
          <p:cNvSpPr/>
          <p:nvPr/>
        </p:nvSpPr>
        <p:spPr>
          <a:xfrm>
            <a:off x="1615647" y="4270633"/>
            <a:ext cx="284206" cy="322742"/>
          </a:xfrm>
          <a:prstGeom prst="halfFrame">
            <a:avLst>
              <a:gd name="adj1" fmla="val 14689"/>
              <a:gd name="adj2" fmla="val 12994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7645572" y="3782370"/>
            <a:ext cx="284206" cy="322742"/>
          </a:xfrm>
          <a:prstGeom prst="halfFrame">
            <a:avLst>
              <a:gd name="adj1" fmla="val 14689"/>
              <a:gd name="adj2" fmla="val 12994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6900" y="9906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(3 x Assignments)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7000" y="14986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(2 x Tests)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9300" y="12573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(5 min presentation)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17700" y="4741412"/>
            <a:ext cx="388017" cy="643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0" idx="3"/>
          </p:cNvCxnSpPr>
          <p:nvPr/>
        </p:nvCxnSpPr>
        <p:spPr>
          <a:xfrm flipV="1">
            <a:off x="1930400" y="4982713"/>
            <a:ext cx="464217" cy="69211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0700" y="49403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Homework 1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780473" y="5201206"/>
            <a:ext cx="114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Assigned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0473" y="5474772"/>
            <a:ext cx="114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FF"/>
                </a:solidFill>
              </a:rPr>
              <a:t>Due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>
            <a:stCxn id="34" idx="1"/>
          </p:cNvCxnSpPr>
          <p:nvPr/>
        </p:nvCxnSpPr>
        <p:spPr>
          <a:xfrm flipH="1" flipV="1">
            <a:off x="4426618" y="4708075"/>
            <a:ext cx="348582" cy="697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1"/>
            <a:endCxn id="13" idx="5"/>
          </p:cNvCxnSpPr>
          <p:nvPr/>
        </p:nvCxnSpPr>
        <p:spPr>
          <a:xfrm flipH="1" flipV="1">
            <a:off x="3861335" y="4947014"/>
            <a:ext cx="939265" cy="70717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75200" y="4945062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Homework 2</a:t>
            </a:r>
            <a:endParaRPr lang="en-US" sz="20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4775200" y="5205968"/>
            <a:ext cx="121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Assigned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96592" y="4067733"/>
            <a:ext cx="247135" cy="24713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169436" y="3124200"/>
            <a:ext cx="304264" cy="95921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27600" y="2709862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Test 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0892" y="3826433"/>
            <a:ext cx="247135" cy="24713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7" idx="2"/>
          </p:cNvCxnSpPr>
          <p:nvPr/>
        </p:nvCxnSpPr>
        <p:spPr>
          <a:xfrm flipH="1">
            <a:off x="7823736" y="3171527"/>
            <a:ext cx="310614" cy="6705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81900" y="2709862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Test 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28032" y="3861830"/>
            <a:ext cx="247135" cy="24713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endCxn id="49" idx="5"/>
          </p:cNvCxnSpPr>
          <p:nvPr/>
        </p:nvCxnSpPr>
        <p:spPr>
          <a:xfrm flipH="1" flipV="1">
            <a:off x="6538975" y="4072773"/>
            <a:ext cx="636525" cy="105802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08800" y="5135562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Homework 3 Due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38900" y="5434568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5 min presentation Due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54747" y="4078574"/>
            <a:ext cx="247135" cy="24713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230880" y="4286134"/>
            <a:ext cx="447331" cy="119155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4359" y="5473757"/>
            <a:ext cx="21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Topic for 5 min presentation Due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28" grpId="0"/>
      <p:bldP spid="29" grpId="0"/>
      <p:bldP spid="30" grpId="0"/>
      <p:bldP spid="33" grpId="0"/>
      <p:bldP spid="34" grpId="0"/>
      <p:bldP spid="41" grpId="0" animBg="1"/>
      <p:bldP spid="44" grpId="0"/>
      <p:bldP spid="45" grpId="0" animBg="1"/>
      <p:bldP spid="47" grpId="0"/>
      <p:bldP spid="49" grpId="0" animBg="1"/>
      <p:bldP spid="53" grpId="0"/>
      <p:bldP spid="54" grpId="0"/>
      <p:bldP spid="36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58" y="1724676"/>
            <a:ext cx="8129278" cy="38309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Homework 3</a:t>
            </a:r>
            <a:endParaRPr lang="en-US" sz="2800" dirty="0"/>
          </a:p>
          <a:p>
            <a:pPr marL="685800" lvl="1" indent="-230188"/>
            <a:r>
              <a:rPr lang="en-US" sz="2400" dirty="0" smtClean="0"/>
              <a:t>Edit Wikipedia with something(s) relating to group theory</a:t>
            </a:r>
          </a:p>
          <a:p>
            <a:pPr marL="685800" lvl="1" indent="-230188"/>
            <a:r>
              <a:rPr lang="en-US" sz="2400" dirty="0" smtClean="0"/>
              <a:t>Send me a “before and after” of your edits</a:t>
            </a:r>
          </a:p>
          <a:p>
            <a:pPr marL="685800" lvl="1" indent="-230188">
              <a:buNone/>
            </a:pPr>
            <a:endParaRPr lang="en-US" sz="2400" dirty="0" smtClean="0"/>
          </a:p>
          <a:p>
            <a:r>
              <a:rPr lang="en-US" sz="2800" dirty="0" smtClean="0"/>
              <a:t>Presentation</a:t>
            </a:r>
          </a:p>
          <a:p>
            <a:pPr marL="682625" lvl="1" indent="-225425" defTabSz="741363">
              <a:tabLst>
                <a:tab pos="685800" algn="l"/>
              </a:tabLst>
            </a:pPr>
            <a:r>
              <a:rPr lang="en-US" sz="2400" dirty="0" smtClean="0"/>
              <a:t>Make a 5 minute </a:t>
            </a:r>
            <a:r>
              <a:rPr lang="en-US" sz="2400" dirty="0" err="1" smtClean="0"/>
              <a:t>GeoSet</a:t>
            </a:r>
            <a:r>
              <a:rPr lang="en-US" sz="2400" dirty="0" smtClean="0"/>
              <a:t> video relating to group theory</a:t>
            </a:r>
          </a:p>
          <a:p>
            <a:pPr marL="682625" lvl="1" indent="-225425" defTabSz="741363">
              <a:tabLst>
                <a:tab pos="685800" algn="l"/>
              </a:tabLst>
            </a:pPr>
            <a:r>
              <a:rPr lang="en-US" sz="2400" dirty="0" smtClean="0"/>
              <a:t>Send me a link to your video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Syllabus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8472" y="1141724"/>
            <a:ext cx="3313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Due December 1st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960850"/>
            <a:ext cx="5028467" cy="10550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Generation of new shared content!</a:t>
            </a:r>
          </a:p>
          <a:p>
            <a:r>
              <a:rPr lang="en-US" sz="2400" dirty="0" smtClean="0"/>
              <a:t>Not “wasted” labor.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Why the weird homework?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326" y="2567340"/>
            <a:ext cx="42298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~3,000 4-year colleges in the US</a:t>
            </a:r>
            <a:r>
              <a:rPr lang="en-US" sz="2000" baseline="30000" dirty="0" smtClean="0"/>
              <a:t>1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100 students/semester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15 weeks/semester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2 semesters/year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3 hrs of class + 3 hrs of outside work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 repeat for 50 years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59094" y="6297427"/>
            <a:ext cx="7244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 smtClean="0"/>
              <a:t>U.S. Department of Education, National Center for Education Statistics. (2013)</a:t>
            </a:r>
          </a:p>
          <a:p>
            <a:pPr marL="342900" indent="-342900">
              <a:buAutoNum type="arabicParenR"/>
            </a:pPr>
            <a:r>
              <a:rPr lang="en-US" sz="1400" dirty="0" smtClean="0"/>
              <a:t>Organization for Economic Cooperation and Development (OECD)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47850" y="2585061"/>
            <a:ext cx="41587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2.7 x 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hours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6.75 x 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work weeks (40 hours)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308,219 years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3916 lifetimes (</a:t>
            </a:r>
            <a:r>
              <a:rPr lang="en-US" sz="2000" dirty="0" err="1" smtClean="0"/>
              <a:t>avg</a:t>
            </a:r>
            <a:r>
              <a:rPr lang="en-US" sz="2000" dirty="0" smtClean="0"/>
              <a:t> = 78.7 years)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02063" y="2127718"/>
            <a:ext cx="2533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Low end estimate: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80238" y="2124380"/>
            <a:ext cx="2633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General Chemistry: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Why the weird homework?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751" y="2557585"/>
            <a:ext cx="41587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2.7 x 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hours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6.75 x 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work weeks (40 hours)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308219 years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3916 lifetimes (</a:t>
            </a:r>
            <a:r>
              <a:rPr lang="en-US" sz="2000" dirty="0" err="1" smtClean="0"/>
              <a:t>avg</a:t>
            </a:r>
            <a:r>
              <a:rPr lang="en-US" sz="2000" dirty="0" smtClean="0"/>
              <a:t> = 78.7 years)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917702" y="2559658"/>
            <a:ext cx="43634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Aft>
                <a:spcPts val="1200"/>
              </a:spcAft>
            </a:pPr>
            <a:r>
              <a:rPr lang="en-US" sz="2000" dirty="0" smtClean="0"/>
              <a:t>~125,000 people</a:t>
            </a:r>
          </a:p>
          <a:p>
            <a:pPr marL="342900">
              <a:spcAft>
                <a:spcPts val="1200"/>
              </a:spcAft>
            </a:pPr>
            <a:r>
              <a:rPr lang="en-US" sz="2000" dirty="0" smtClean="0"/>
              <a:t>60 hours/week for 4 years</a:t>
            </a:r>
          </a:p>
          <a:p>
            <a:pPr marL="342900">
              <a:spcAft>
                <a:spcPts val="1200"/>
              </a:spcAft>
            </a:pPr>
            <a:r>
              <a:rPr lang="en-US" sz="2000" dirty="0" smtClean="0"/>
              <a:t>= 1.56 x 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hours</a:t>
            </a:r>
          </a:p>
          <a:p>
            <a:pPr marL="342900">
              <a:spcAft>
                <a:spcPts val="1200"/>
              </a:spcAft>
            </a:pPr>
            <a:r>
              <a:rPr lang="en-US" sz="2000" dirty="0" smtClean="0"/>
              <a:t>2260 lifetimes (</a:t>
            </a:r>
            <a:r>
              <a:rPr lang="en-US" sz="2000" dirty="0" err="1" smtClean="0"/>
              <a:t>avg</a:t>
            </a:r>
            <a:r>
              <a:rPr lang="en-US" sz="2000" dirty="0" smtClean="0"/>
              <a:t> = 78.7 years)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marL="342900">
              <a:spcAft>
                <a:spcPts val="1200"/>
              </a:spcAft>
            </a:pPr>
            <a:endParaRPr lang="en-US" sz="2000" dirty="0" smtClean="0"/>
          </a:p>
          <a:p>
            <a:pPr marL="342900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80238" y="2124380"/>
            <a:ext cx="2633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General Chemistry: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901252" y="2136103"/>
            <a:ext cx="266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Manhattan Project: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2568" y="6268909"/>
            <a:ext cx="855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homework AND contribute content to the online community!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6725" y="960850"/>
            <a:ext cx="5028467" cy="105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Generation of new shared content!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“wasted” labor.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455613"/>
            <a:ext cx="79533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001520" y="1381760"/>
            <a:ext cx="19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64408" y="804672"/>
            <a:ext cx="850392" cy="292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008062"/>
            <a:ext cx="441726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Homework 3: Edit Wikipedia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041400"/>
            <a:ext cx="424462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69653" y="5073452"/>
            <a:ext cx="1549947" cy="5145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68053" y="1187252"/>
            <a:ext cx="318047" cy="1462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153" y="6216452"/>
            <a:ext cx="483147" cy="18434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0" y="2316480"/>
            <a:ext cx="3604260" cy="3243072"/>
          </a:xfrm>
          <a:prstGeom prst="roundRect">
            <a:avLst>
              <a:gd name="adj" fmla="val 6235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94020" y="6216452"/>
            <a:ext cx="449580" cy="169108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28160" y="6271260"/>
            <a:ext cx="1165862" cy="382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1670" y="5643238"/>
            <a:ext cx="2381250" cy="115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Presentation </a:t>
            </a:r>
            <a:r>
              <a:rPr lang="en-US" sz="4000" u="sng" dirty="0" err="1" smtClean="0"/>
              <a:t>GeoSet</a:t>
            </a:r>
            <a:r>
              <a:rPr lang="en-US" sz="4000" u="sng" dirty="0" smtClean="0"/>
              <a:t> Video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68" y="1112519"/>
            <a:ext cx="7356392" cy="51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0220" y="6417856"/>
            <a:ext cx="8249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http://mediasite.oddl.fsu.edu/Mediasite/Play/93aa9659299a495c8d9ed939cc25911f1d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err="1" smtClean="0"/>
              <a:t>GeoSet</a:t>
            </a:r>
            <a:r>
              <a:rPr lang="en-US" sz="4000" u="sng" dirty="0" smtClean="0"/>
              <a:t> Video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4329" y="6090801"/>
            <a:ext cx="2238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http://www.geoset.fsu.edu/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357335" y="6420683"/>
            <a:ext cx="2033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Dirac Library RM 207B</a:t>
            </a:r>
            <a:endParaRPr lang="en-US" sz="16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5360"/>
            <a:ext cx="667088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38" y="3615007"/>
            <a:ext cx="3738562" cy="279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Beware of the Internet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2160" y="1137602"/>
            <a:ext cx="496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Original Content = Feedback</a:t>
            </a:r>
            <a:endParaRPr lang="en-US" sz="24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3" y="2443798"/>
            <a:ext cx="3870007" cy="22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27" y="4811602"/>
            <a:ext cx="2940631" cy="143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7180" y="1811338"/>
            <a:ext cx="3528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Year in the Life of a New Research Lab…in Less than One Minute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74820" y="209103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Cunningham’s Law</a:t>
            </a:r>
            <a:r>
              <a:rPr lang="en-US" sz="2000" dirty="0" smtClean="0"/>
              <a:t>-  The best way to get the right answer on the Internet is not to ask a question, it's to post the wrong answer.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9174" y="3818711"/>
            <a:ext cx="476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“People online generally don’t want to be helpful, but they do want to be the smartest person in the ‘room.’” -</a:t>
            </a:r>
            <a:r>
              <a:rPr lang="en-US" sz="2000" b="1" dirty="0" err="1" smtClean="0"/>
              <a:t>shammalamala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Beware of the Internet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75" y="1125257"/>
            <a:ext cx="7724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299" y="3991139"/>
            <a:ext cx="2619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7825" y="1459559"/>
            <a:ext cx="3719746" cy="24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38894" y="5748741"/>
            <a:ext cx="4821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 a thick skin!</a:t>
            </a:r>
          </a:p>
          <a:p>
            <a:pPr algn="ctr"/>
            <a:r>
              <a:rPr lang="en-US" dirty="0" smtClean="0"/>
              <a:t>It will help you deal with reviews, rejections, </a:t>
            </a:r>
            <a:r>
              <a:rPr lang="en-US" dirty="0" err="1" smtClean="0"/>
              <a:t>qual</a:t>
            </a:r>
            <a:r>
              <a:rPr lang="en-US" dirty="0" smtClean="0"/>
              <a:t> exam questions, group meetings, etc.</a:t>
            </a:r>
            <a:endParaRPr lang="en-US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" y="2585466"/>
            <a:ext cx="5022328" cy="7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24692"/>
            <a:ext cx="4509024" cy="58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372" y="4236466"/>
            <a:ext cx="4765676" cy="5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053" y="4906137"/>
            <a:ext cx="4262437" cy="59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800600" y="5454134"/>
            <a:ext cx="121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Due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98" y="1052141"/>
            <a:ext cx="7654003" cy="14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Syllabus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60" y="3241291"/>
            <a:ext cx="7855679" cy="198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307625" y="4517768"/>
            <a:ext cx="247135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11744" y="4744309"/>
            <a:ext cx="247135" cy="2471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4132" y="4509530"/>
            <a:ext cx="247135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0392" y="4736071"/>
            <a:ext cx="247135" cy="24713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alf Frame 13"/>
          <p:cNvSpPr/>
          <p:nvPr/>
        </p:nvSpPr>
        <p:spPr>
          <a:xfrm>
            <a:off x="1615647" y="4270633"/>
            <a:ext cx="284206" cy="322742"/>
          </a:xfrm>
          <a:prstGeom prst="halfFrame">
            <a:avLst>
              <a:gd name="adj1" fmla="val 14689"/>
              <a:gd name="adj2" fmla="val 12994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7645572" y="3782370"/>
            <a:ext cx="284206" cy="322742"/>
          </a:xfrm>
          <a:prstGeom prst="halfFrame">
            <a:avLst>
              <a:gd name="adj1" fmla="val 14689"/>
              <a:gd name="adj2" fmla="val 12994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6900" y="9906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(3 x Assignments)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7000" y="14986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(2 x Tests)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9300" y="12573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(5 min presentation)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17700" y="4741412"/>
            <a:ext cx="388017" cy="643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0" idx="3"/>
          </p:cNvCxnSpPr>
          <p:nvPr/>
        </p:nvCxnSpPr>
        <p:spPr>
          <a:xfrm flipV="1">
            <a:off x="1930400" y="4982713"/>
            <a:ext cx="464217" cy="69211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0700" y="49403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Homework 1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780473" y="5201206"/>
            <a:ext cx="114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Assigned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0473" y="5474772"/>
            <a:ext cx="114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FF"/>
                </a:solidFill>
              </a:rPr>
              <a:t>Due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>
            <a:stCxn id="34" idx="1"/>
          </p:cNvCxnSpPr>
          <p:nvPr/>
        </p:nvCxnSpPr>
        <p:spPr>
          <a:xfrm flipH="1" flipV="1">
            <a:off x="4426618" y="4708075"/>
            <a:ext cx="348582" cy="697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1"/>
            <a:endCxn id="13" idx="5"/>
          </p:cNvCxnSpPr>
          <p:nvPr/>
        </p:nvCxnSpPr>
        <p:spPr>
          <a:xfrm flipH="1" flipV="1">
            <a:off x="3861335" y="4947014"/>
            <a:ext cx="939265" cy="70717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75200" y="4945062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Homework 2</a:t>
            </a:r>
            <a:endParaRPr lang="en-US" sz="20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4775200" y="5205968"/>
            <a:ext cx="121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Assigned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96592" y="4067733"/>
            <a:ext cx="247135" cy="24713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169436" y="3124200"/>
            <a:ext cx="304264" cy="95921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27600" y="2709862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Test 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0892" y="3826433"/>
            <a:ext cx="247135" cy="24713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7" idx="2"/>
          </p:cNvCxnSpPr>
          <p:nvPr/>
        </p:nvCxnSpPr>
        <p:spPr>
          <a:xfrm flipH="1">
            <a:off x="7823736" y="3171527"/>
            <a:ext cx="310614" cy="6705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81900" y="2709862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Test 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28032" y="3861830"/>
            <a:ext cx="247135" cy="24713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endCxn id="49" idx="5"/>
          </p:cNvCxnSpPr>
          <p:nvPr/>
        </p:nvCxnSpPr>
        <p:spPr>
          <a:xfrm flipH="1" flipV="1">
            <a:off x="6538975" y="4072773"/>
            <a:ext cx="636525" cy="105802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08800" y="5135562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Homework 3 Due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38900" y="5434568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5 min presentation Due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54747" y="4078574"/>
            <a:ext cx="247135" cy="247135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230880" y="4286134"/>
            <a:ext cx="447331" cy="1191557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4359" y="5473757"/>
            <a:ext cx="21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Topic for 5 min presentation Due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537" y="1058655"/>
            <a:ext cx="9144001" cy="447346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	1) Generating new content.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2) Cottrell Scholars Collaborative New Faculty Workshop Evaluation Study</a:t>
            </a:r>
          </a:p>
          <a:p>
            <a:pPr marL="1314450" lvl="1" indent="-114300">
              <a:buFontTx/>
              <a:buChar char="-"/>
            </a:pPr>
            <a:r>
              <a:rPr lang="en-US" dirty="0" smtClean="0"/>
              <a:t>Professor </a:t>
            </a:r>
            <a:r>
              <a:rPr lang="en-US" dirty="0" err="1" smtClean="0"/>
              <a:t>Marilyne</a:t>
            </a:r>
            <a:r>
              <a:rPr lang="en-US" dirty="0" smtClean="0"/>
              <a:t> Stains</a:t>
            </a:r>
          </a:p>
          <a:p>
            <a:pPr marL="1314450" lvl="1" indent="-114300">
              <a:buFontTx/>
              <a:buChar char="-"/>
            </a:pPr>
            <a:r>
              <a:rPr lang="en-US" dirty="0" smtClean="0"/>
              <a:t>University of Nebraska-Lincoln</a:t>
            </a:r>
          </a:p>
          <a:p>
            <a:pPr marL="1314450" lvl="1" indent="-114300">
              <a:buNone/>
            </a:pPr>
            <a:r>
              <a:rPr lang="en-US" dirty="0" smtClean="0"/>
              <a:t>-Evaluation of the impact of science education research on instructional practices in higher education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Why the Camera?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7843" y="6263165"/>
            <a:ext cx="4063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Anyone in witness protection?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455613"/>
            <a:ext cx="79533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956816" y="1069848"/>
            <a:ext cx="1289304" cy="438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915" y="4398377"/>
            <a:ext cx="3625597" cy="2486359"/>
          </a:xfrm>
        </p:spPr>
        <p:txBody>
          <a:bodyPr>
            <a:noAutofit/>
          </a:bodyPr>
          <a:lstStyle/>
          <a:p>
            <a:r>
              <a:rPr lang="en-US" sz="1800" dirty="0" smtClean="0"/>
              <a:t>PowerPoint slides</a:t>
            </a:r>
          </a:p>
          <a:p>
            <a:r>
              <a:rPr lang="en-US" sz="1800" dirty="0" smtClean="0"/>
              <a:t>Continue with lots of imagery</a:t>
            </a:r>
          </a:p>
          <a:p>
            <a:r>
              <a:rPr lang="en-US" sz="1800" dirty="0" smtClean="0"/>
              <a:t>Give homework feedback sooner</a:t>
            </a:r>
          </a:p>
          <a:p>
            <a:r>
              <a:rPr lang="en-US" sz="1800" dirty="0" smtClean="0"/>
              <a:t>More in class questions</a:t>
            </a:r>
          </a:p>
          <a:p>
            <a:r>
              <a:rPr lang="en-US" sz="1800" dirty="0" smtClean="0"/>
              <a:t>Slow Down</a:t>
            </a:r>
          </a:p>
          <a:p>
            <a:pPr marL="633413" lvl="1" indent="-176213"/>
            <a:r>
              <a:rPr lang="en-US" sz="1800" dirty="0" smtClean="0"/>
              <a:t>2 min break every 10 minutes</a:t>
            </a:r>
          </a:p>
          <a:p>
            <a:r>
              <a:rPr lang="en-US" sz="1800" dirty="0" smtClean="0"/>
              <a:t>Not stare at the corner?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2093" y="940706"/>
            <a:ext cx="831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dirty="0" smtClean="0"/>
              <a:t>Student Reviews (What should be improved?)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336" y="277820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 talks too fast. Need some pause in class.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7567" y="3258638"/>
            <a:ext cx="584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still wondering what is in the right corner of the room. Just a weird spot to look at while talking to the class.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8448" y="1498950"/>
            <a:ext cx="654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think the class is great this way but it could be a little bit longer.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385835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more in class questions.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09528" y="1905817"/>
            <a:ext cx="34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homework feedback sooner.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4336" y="2059781"/>
            <a:ext cx="386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use more homework/quizzes.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2520" y="3921778"/>
            <a:ext cx="831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800" b="1" dirty="0" smtClean="0"/>
              <a:t>This Class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How do I teach?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Course 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4006" y="1058477"/>
            <a:ext cx="8717754" cy="51706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Intro to Symmetry Elements and Operations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Point Groups Types/Assignments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Dipole Moments and </a:t>
            </a:r>
            <a:r>
              <a:rPr lang="en-US" sz="2000" dirty="0" err="1" smtClean="0"/>
              <a:t>Chirality</a:t>
            </a:r>
            <a:endParaRPr lang="en-US" sz="20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Rules that Govern Symmetry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Character Tables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Using Character Tables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Orbital Diagrams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US" sz="2000" dirty="0" smtClean="0"/>
              <a:t>Electronic Spectroscopy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Vibrational</a:t>
            </a:r>
            <a:r>
              <a:rPr lang="en-US" sz="2000" dirty="0" smtClean="0"/>
              <a:t> Spectroscopy</a:t>
            </a:r>
          </a:p>
          <a:p>
            <a:pPr marL="457200" indent="-457200"/>
            <a:r>
              <a:rPr lang="en-US" sz="2000" dirty="0" smtClean="0"/>
              <a:t>		-Infrared</a:t>
            </a:r>
          </a:p>
          <a:p>
            <a:pPr marL="457200" indent="-457200">
              <a:spcAft>
                <a:spcPts val="1200"/>
              </a:spcAft>
            </a:pPr>
            <a:r>
              <a:rPr lang="en-US" sz="2000" dirty="0" smtClean="0"/>
              <a:t>		-Raman</a:t>
            </a:r>
          </a:p>
          <a:p>
            <a:pPr marL="457200" indent="-457200">
              <a:spcAft>
                <a:spcPts val="1200"/>
              </a:spcAft>
              <a:buAutoNum type="arabicParenR" startAt="9"/>
            </a:pPr>
            <a:r>
              <a:rPr lang="en-US" sz="2000" dirty="0" smtClean="0"/>
              <a:t>Crystallography (maybe)</a:t>
            </a:r>
            <a:endParaRPr lang="en-US" sz="2000" dirty="0"/>
          </a:p>
        </p:txBody>
      </p:sp>
      <p:pic>
        <p:nvPicPr>
          <p:cNvPr id="62466" name="Picture 2" descr="http://www.iucr.org/education/pamphlets/13/full-text/im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864" y="1470313"/>
            <a:ext cx="3724930" cy="2610705"/>
          </a:xfrm>
          <a:prstGeom prst="rect">
            <a:avLst/>
          </a:prstGeom>
          <a:noFill/>
        </p:spPr>
      </p:pic>
      <p:pic>
        <p:nvPicPr>
          <p:cNvPr id="9218" name="Picture 2" descr="http://philadelphiasymmetry.org/wp-content/uploads/2013/07/Novice-ending-12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592" y="4428490"/>
            <a:ext cx="3161919" cy="210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830705"/>
            <a:ext cx="8115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Inorganic Chemistry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377440" y="2082800"/>
            <a:ext cx="6126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265680"/>
            <a:ext cx="279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860" y="3031232"/>
            <a:ext cx="782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are the fundamental concepts in inorganic chemistry?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Inorganic Chemistry</a:t>
            </a:r>
          </a:p>
        </p:txBody>
      </p:sp>
      <p:pic>
        <p:nvPicPr>
          <p:cNvPr id="59394" name="Picture 2" descr="1141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" y="1061720"/>
            <a:ext cx="1764665" cy="17646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84400" y="108712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Huheey</a:t>
            </a:r>
            <a:r>
              <a:rPr lang="en-US" dirty="0" smtClean="0"/>
              <a:t>, </a:t>
            </a:r>
            <a:r>
              <a:rPr lang="en-US" dirty="0" err="1" smtClean="0"/>
              <a:t>Keiter</a:t>
            </a:r>
            <a:r>
              <a:rPr lang="en-US" dirty="0" smtClean="0"/>
              <a:t> and </a:t>
            </a:r>
            <a:r>
              <a:rPr lang="en-US" dirty="0" err="1" smtClean="0"/>
              <a:t>Keiter</a:t>
            </a:r>
            <a:r>
              <a:rPr lang="en-US" dirty="0" smtClean="0"/>
              <a:t> </a:t>
            </a:r>
            <a:r>
              <a:rPr lang="en-US" i="1" dirty="0" smtClean="0"/>
              <a:t>Inorganic Chemistry, 4</a:t>
            </a:r>
            <a:r>
              <a:rPr lang="en-US" i="1" baseline="30000" dirty="0" smtClean="0"/>
              <a:t>th</a:t>
            </a:r>
            <a:r>
              <a:rPr lang="en-US" i="1" dirty="0" smtClean="0"/>
              <a:t> ed.</a:t>
            </a:r>
            <a:endParaRPr lang="en-US" i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147" y="1568450"/>
            <a:ext cx="6867486" cy="42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810000" y="3495040"/>
            <a:ext cx="1026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3952240"/>
            <a:ext cx="284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Inorganic Chemistry</a:t>
            </a:r>
          </a:p>
        </p:txBody>
      </p:sp>
      <p:pic>
        <p:nvPicPr>
          <p:cNvPr id="59394" name="Picture 2" descr="1141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" y="1061720"/>
            <a:ext cx="1764665" cy="17646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84400" y="108712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Huheey</a:t>
            </a:r>
            <a:r>
              <a:rPr lang="en-US" dirty="0" smtClean="0"/>
              <a:t>, </a:t>
            </a:r>
            <a:r>
              <a:rPr lang="en-US" dirty="0" err="1" smtClean="0"/>
              <a:t>Keiter</a:t>
            </a:r>
            <a:r>
              <a:rPr lang="en-US" dirty="0" smtClean="0"/>
              <a:t> and </a:t>
            </a:r>
            <a:r>
              <a:rPr lang="en-US" dirty="0" err="1" smtClean="0"/>
              <a:t>Keiter</a:t>
            </a:r>
            <a:r>
              <a:rPr lang="en-US" dirty="0" smtClean="0"/>
              <a:t> </a:t>
            </a:r>
            <a:r>
              <a:rPr lang="en-US" i="1" dirty="0" smtClean="0"/>
              <a:t>Inorganic Chemistry, 4</a:t>
            </a:r>
            <a:r>
              <a:rPr lang="en-US" i="1" baseline="30000" dirty="0" smtClean="0"/>
              <a:t>th</a:t>
            </a:r>
            <a:r>
              <a:rPr lang="en-US" i="1" dirty="0" smtClean="0"/>
              <a:t> ed.</a:t>
            </a:r>
            <a:endParaRPr lang="en-US" i="1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590" y="1744663"/>
            <a:ext cx="5876200" cy="105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102352" y="2143760"/>
            <a:ext cx="3178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9520" y="2346960"/>
            <a:ext cx="3799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" y="2943859"/>
            <a:ext cx="7777480" cy="91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612640" y="3261360"/>
            <a:ext cx="2529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6983" y="4199890"/>
            <a:ext cx="5722937" cy="8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834640" y="4409440"/>
            <a:ext cx="5344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515" y="4197668"/>
            <a:ext cx="1085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23520" y="5459274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Inorganic Chemistry (1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Edition)</a:t>
            </a:r>
          </a:p>
          <a:p>
            <a:r>
              <a:rPr lang="en-US" dirty="0" smtClean="0"/>
              <a:t>	</a:t>
            </a:r>
            <a:r>
              <a:rPr lang="en-US" sz="2000" dirty="0" smtClean="0"/>
              <a:t>“any phase of chemistry of interest to an inorganic chemist.” </a:t>
            </a:r>
            <a:endParaRPr lang="en-US" dirty="0" smtClean="0"/>
          </a:p>
          <a:p>
            <a:r>
              <a:rPr lang="en-US" dirty="0" smtClean="0"/>
              <a:t>					</a:t>
            </a:r>
            <a:r>
              <a:rPr lang="en-US" sz="2000" dirty="0" smtClean="0"/>
              <a:t>-James E. </a:t>
            </a:r>
            <a:r>
              <a:rPr lang="en-US" sz="2000" dirty="0" err="1" smtClean="0"/>
              <a:t>Huheey</a:t>
            </a:r>
            <a:r>
              <a:rPr lang="en-US" sz="2000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66416" y="4598416"/>
            <a:ext cx="13929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673352"/>
            <a:ext cx="3182111" cy="181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47" y="1288161"/>
            <a:ext cx="3843337" cy="33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125" y="4205730"/>
            <a:ext cx="2514027" cy="25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763" y="3821430"/>
            <a:ext cx="3814762" cy="3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8805" y="1309094"/>
            <a:ext cx="2505075" cy="32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9283" y="1855661"/>
            <a:ext cx="3000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5111" y="4352354"/>
            <a:ext cx="34194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8553" y="3827780"/>
            <a:ext cx="3974705" cy="3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0549" y="82296"/>
            <a:ext cx="3660251" cy="88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19993" y="1073467"/>
            <a:ext cx="41530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coordination chemistry</a:t>
            </a:r>
          </a:p>
          <a:p>
            <a:r>
              <a:rPr lang="en-US" sz="2000" dirty="0" smtClean="0"/>
              <a:t>metals</a:t>
            </a:r>
          </a:p>
          <a:p>
            <a:r>
              <a:rPr lang="en-US" sz="2000" dirty="0" smtClean="0"/>
              <a:t>metal oxides</a:t>
            </a:r>
          </a:p>
          <a:p>
            <a:r>
              <a:rPr lang="en-US" sz="2000" dirty="0" err="1" smtClean="0"/>
              <a:t>metalloenzymes</a:t>
            </a:r>
            <a:endParaRPr lang="en-US" sz="2000" dirty="0" smtClean="0"/>
          </a:p>
          <a:p>
            <a:r>
              <a:rPr lang="en-US" sz="2000" dirty="0" smtClean="0"/>
              <a:t>bioinorganic</a:t>
            </a:r>
          </a:p>
          <a:p>
            <a:r>
              <a:rPr lang="en-US" sz="2000" dirty="0" smtClean="0"/>
              <a:t>sol-gel</a:t>
            </a:r>
          </a:p>
          <a:p>
            <a:r>
              <a:rPr lang="en-US" sz="2000" dirty="0" err="1" smtClean="0"/>
              <a:t>nanoparticles</a:t>
            </a:r>
            <a:endParaRPr lang="en-US" sz="2000" dirty="0" smtClean="0"/>
          </a:p>
          <a:p>
            <a:r>
              <a:rPr lang="en-US" sz="2000" dirty="0" smtClean="0"/>
              <a:t>metal-organic frameworks</a:t>
            </a:r>
          </a:p>
          <a:p>
            <a:r>
              <a:rPr lang="en-US" sz="2000" dirty="0" smtClean="0"/>
              <a:t>metal ion sensing</a:t>
            </a:r>
          </a:p>
          <a:p>
            <a:r>
              <a:rPr lang="en-US" sz="2000" dirty="0" smtClean="0"/>
              <a:t>quantum dots</a:t>
            </a:r>
          </a:p>
          <a:p>
            <a:r>
              <a:rPr lang="en-US" sz="2000" dirty="0" smtClean="0"/>
              <a:t>semiconductors</a:t>
            </a:r>
          </a:p>
          <a:p>
            <a:r>
              <a:rPr lang="en-US" sz="2000" dirty="0" smtClean="0"/>
              <a:t>ceramics </a:t>
            </a:r>
          </a:p>
          <a:p>
            <a:r>
              <a:rPr lang="en-US" sz="2000" dirty="0" smtClean="0"/>
              <a:t>conductive polymers</a:t>
            </a:r>
          </a:p>
          <a:p>
            <a:r>
              <a:rPr lang="en-US" sz="2000" dirty="0" err="1" smtClean="0"/>
              <a:t>nanotubes</a:t>
            </a:r>
            <a:endParaRPr lang="en-US" sz="2000" dirty="0" smtClean="0"/>
          </a:p>
          <a:p>
            <a:r>
              <a:rPr lang="en-US" sz="2000" dirty="0" smtClean="0"/>
              <a:t>graphene</a:t>
            </a:r>
            <a:endParaRPr lang="en-US" sz="20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083" y="1553909"/>
            <a:ext cx="3038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62" y="1198437"/>
            <a:ext cx="4606036" cy="17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862" y="3935730"/>
            <a:ext cx="12858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627" y="3450082"/>
            <a:ext cx="4076509" cy="32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242824" y="587075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en-US" sz="2400" dirty="0" smtClean="0"/>
              <a:t>“any phase of chemistry of interest to an inorganic chemist.” </a:t>
            </a:r>
            <a:endParaRPr lang="en-US" sz="2000" dirty="0" smtClean="0"/>
          </a:p>
          <a:p>
            <a:r>
              <a:rPr lang="en-US" sz="2000" dirty="0" smtClean="0"/>
              <a:t>						</a:t>
            </a:r>
            <a:r>
              <a:rPr lang="en-US" sz="2400" dirty="0" smtClean="0"/>
              <a:t>-James E. </a:t>
            </a:r>
            <a:r>
              <a:rPr lang="en-US" sz="2400" dirty="0" err="1" smtClean="0"/>
              <a:t>Huheey</a:t>
            </a:r>
            <a:r>
              <a:rPr lang="en-US" sz="2400" dirty="0" smtClean="0"/>
              <a:t> 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0549" y="82296"/>
            <a:ext cx="3660251" cy="88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390" y="1634172"/>
            <a:ext cx="5685096" cy="52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Inorganic Chemistry</a:t>
            </a:r>
          </a:p>
        </p:txBody>
      </p:sp>
      <p:pic>
        <p:nvPicPr>
          <p:cNvPr id="6146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4" y="1314132"/>
            <a:ext cx="1886585" cy="23877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9680" y="1188720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Miessler</a:t>
            </a:r>
            <a:r>
              <a:rPr lang="en-US" dirty="0" smtClean="0"/>
              <a:t> and </a:t>
            </a:r>
            <a:r>
              <a:rPr lang="en-US" dirty="0" err="1" smtClean="0"/>
              <a:t>Tarr</a:t>
            </a:r>
            <a:r>
              <a:rPr lang="en-US" dirty="0" smtClean="0"/>
              <a:t>, </a:t>
            </a:r>
            <a:r>
              <a:rPr lang="en-US" i="1" dirty="0" smtClean="0"/>
              <a:t>Inorganic Chemistry</a:t>
            </a:r>
            <a:endParaRPr lang="en-US" i="1" dirty="0"/>
          </a:p>
        </p:txBody>
      </p:sp>
      <p:sp>
        <p:nvSpPr>
          <p:cNvPr id="8" name="Oval 7"/>
          <p:cNvSpPr/>
          <p:nvPr/>
        </p:nvSpPr>
        <p:spPr>
          <a:xfrm>
            <a:off x="2936240" y="2316480"/>
            <a:ext cx="2550160" cy="2438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7711</TotalTime>
  <Words>1192</Words>
  <Application>Microsoft Office PowerPoint</Application>
  <PresentationFormat>On-screen Show (4:3)</PresentationFormat>
  <Paragraphs>318</Paragraphs>
  <Slides>39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CS ChemDraw Drawing</vt:lpstr>
      <vt:lpstr>CHM 5710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xxxx: Part 2</dc:title>
  <dc:creator>Vastib</dc:creator>
  <cp:lastModifiedBy>Vastib</cp:lastModifiedBy>
  <cp:revision>43</cp:revision>
  <dcterms:created xsi:type="dcterms:W3CDTF">2014-04-10T17:46:43Z</dcterms:created>
  <dcterms:modified xsi:type="dcterms:W3CDTF">2014-10-13T14:09:27Z</dcterms:modified>
</cp:coreProperties>
</file>